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73" r:id="rId2"/>
    <p:sldId id="274" r:id="rId3"/>
    <p:sldId id="290" r:id="rId4"/>
    <p:sldId id="291" r:id="rId5"/>
    <p:sldId id="292" r:id="rId6"/>
    <p:sldId id="279" r:id="rId7"/>
    <p:sldId id="278" r:id="rId8"/>
    <p:sldId id="293" r:id="rId9"/>
    <p:sldId id="294" r:id="rId10"/>
    <p:sldId id="296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E8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0326" autoAdjust="0"/>
  </p:normalViewPr>
  <p:slideViewPr>
    <p:cSldViewPr>
      <p:cViewPr varScale="1">
        <p:scale>
          <a:sx n="97" d="100"/>
          <a:sy n="97" d="100"/>
        </p:scale>
        <p:origin x="-3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C2013-FCFA-458A-9F85-2C53186CD26F}" type="datetimeFigureOut">
              <a:rPr lang="en-GB" smtClean="0"/>
              <a:pPr/>
              <a:t>14/03/2018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0E414-BB9F-47AF-89A1-7FA6337340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220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List equipment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483A-305E-4A7F-BD7E-5E7C3A8FF7B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9493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Often easiest to measure BO – x (Rather than x)</a:t>
            </a:r>
          </a:p>
          <a:p>
            <a:r>
              <a:rPr lang="en-GB" dirty="0"/>
              <a:t>If plumb bob is immersed watch out for tide</a:t>
            </a:r>
          </a:p>
          <a:p>
            <a:r>
              <a:rPr lang="en-GB" dirty="0"/>
              <a:t>Watch out for the plumb bob being deflected around bowsprits &amp; bobstays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0E414-BB9F-47AF-89A1-7FA63373407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91657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0E414-BB9F-47AF-89A1-7FA63373407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67322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Stern (SO):	Measurement can be difficult, particularly with modern designs with transoms low to the water. A dinghy or float is essential with an assistant to hold this in position. As with the bow, position the end of a floating ruler against the required measurement point and pivot the ruler about this point towards the plumb line. Repeat as many times as necessary to achieve a consistent result.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 on boats with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skegs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stern overhang is measured to the intersection of the actual hull (the canoe body) with the water, ignoring the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upper end of the rudder is above the waterline, it is preferable to measure SO on both sides.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all cases, the dimension 'y' should also be supplied. Measurement is straightforward.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483A-305E-4A7F-BD7E-5E7C3A8FF7B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92331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long spirit level or straight edge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0E414-BB9F-47AF-89A1-7FA63373407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16882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forget to ignore the skeg </a:t>
            </a:r>
          </a:p>
          <a:p>
            <a:r>
              <a:rPr lang="en-GB" dirty="0"/>
              <a:t>Measure either side of skeg to check 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0E414-BB9F-47AF-89A1-7FA63373407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860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2" descr="C:\Users\jason\Pictures\irc_logo_words_internatio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24" b="8444"/>
          <a:stretch/>
        </p:blipFill>
        <p:spPr bwMode="auto">
          <a:xfrm>
            <a:off x="7209983" y="0"/>
            <a:ext cx="1907704" cy="1182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2" descr="C:\Users\jason\Pictures\irc_logo_words_internatio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24" b="8444"/>
          <a:stretch/>
        </p:blipFill>
        <p:spPr bwMode="auto">
          <a:xfrm>
            <a:off x="7209983" y="0"/>
            <a:ext cx="1907704" cy="1182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2" descr="C:\Users\jason\Pictures\irc_logo_words_internatio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24" b="8444"/>
          <a:stretch/>
        </p:blipFill>
        <p:spPr bwMode="auto">
          <a:xfrm>
            <a:off x="7209983" y="0"/>
            <a:ext cx="1907704" cy="1182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09315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6752783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2" descr="C:\Users\jason\Pictures\irc_logo_words_international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24" b="8444"/>
          <a:stretch/>
        </p:blipFill>
        <p:spPr bwMode="auto">
          <a:xfrm>
            <a:off x="7209983" y="0"/>
            <a:ext cx="1907704" cy="1182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son\Pictures\irc_logo_words_internatio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24" b="8444"/>
          <a:stretch/>
        </p:blipFill>
        <p:spPr bwMode="auto">
          <a:xfrm>
            <a:off x="1551308" y="2996952"/>
            <a:ext cx="6041385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820688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Overhangs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6400800" cy="4490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International Rating Certificate</a:t>
            </a:r>
          </a:p>
        </p:txBody>
      </p:sp>
    </p:spTree>
    <p:extLst>
      <p:ext uri="{BB962C8B-B14F-4D97-AF65-F5344CB8AC3E}">
        <p14:creationId xmlns="" xmlns:p14="http://schemas.microsoft.com/office/powerpoint/2010/main" val="3965104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6952FCDD-27D6-43F4-9F1A-7B5058D4D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483553"/>
            <a:ext cx="7772400" cy="1143000"/>
          </a:xfrm>
        </p:spPr>
        <p:txBody>
          <a:bodyPr/>
          <a:lstStyle/>
          <a:p>
            <a:r>
              <a:rPr lang="en-GB" altLang="en-US" sz="4000" b="1" dirty="0" err="1">
                <a:solidFill>
                  <a:schemeClr val="bg1"/>
                </a:solidFill>
                <a:latin typeface="Arial" panose="020B0604020202020204" pitchFamily="34" charset="0"/>
              </a:rPr>
              <a:t>IOR</a:t>
            </a:r>
            <a:r>
              <a:rPr lang="en-GB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 Sterns / Skegs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E7052C86-409A-471D-A8D5-DF117D99B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00600"/>
          </a:xfrm>
        </p:spPr>
        <p:txBody>
          <a:bodyPr/>
          <a:lstStyle/>
          <a:p>
            <a:pPr>
              <a:buFontTx/>
              <a:buNone/>
            </a:pPr>
            <a:endParaRPr lang="en-GB" altLang="en-US" sz="40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GB" altLang="en-US" sz="4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4821" name="Picture 5" descr="Stern01marked">
            <a:extLst>
              <a:ext uri="{FF2B5EF4-FFF2-40B4-BE49-F238E27FC236}">
                <a16:creationId xmlns:a16="http://schemas.microsoft.com/office/drawing/2014/main" xmlns="" id="{AD23B5AC-1B74-4895-AB1D-A67A477B1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36" y="2636912"/>
            <a:ext cx="5291732" cy="396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74452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7F257BE-A1E9-4B0D-8E88-0DCCA6AFE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2060848"/>
            <a:ext cx="7740848" cy="44588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BO:</a:t>
            </a:r>
          </a:p>
          <a:p>
            <a:pPr>
              <a:buFontTx/>
              <a:buChar char="-"/>
            </a:pPr>
            <a:r>
              <a:rPr lang="en-GB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Hang plumb line over bow excluding any hull fittings.</a:t>
            </a:r>
          </a:p>
          <a:p>
            <a:pPr>
              <a:buFontTx/>
              <a:buChar char="-"/>
            </a:pPr>
            <a:r>
              <a:rPr lang="en-GB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Position a floating rule against the bow at the waterline.</a:t>
            </a:r>
          </a:p>
          <a:p>
            <a:pPr>
              <a:buFontTx/>
              <a:buChar char="-"/>
            </a:pPr>
            <a:r>
              <a:rPr lang="en-GB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Swing the rule against the plumb line.</a:t>
            </a:r>
          </a:p>
          <a:p>
            <a:pPr>
              <a:buFontTx/>
              <a:buChar char="-"/>
            </a:pPr>
            <a:r>
              <a:rPr lang="en-GB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Repeat to achieve consistency.</a:t>
            </a:r>
          </a:p>
          <a:p>
            <a:pPr marL="0" indent="0">
              <a:buNone/>
            </a:pPr>
            <a:r>
              <a:rPr lang="en-GB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x and h:</a:t>
            </a:r>
          </a:p>
          <a:p>
            <a:pPr>
              <a:buFontTx/>
              <a:buChar char="-"/>
            </a:pPr>
            <a:r>
              <a:rPr lang="en-GB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If zero, report ‘zero’ – x and h could be on the stem</a:t>
            </a:r>
          </a:p>
          <a:p>
            <a:pPr>
              <a:buFontTx/>
              <a:buChar char="-"/>
            </a:pPr>
            <a:r>
              <a:rPr lang="en-GB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Establish the 45</a:t>
            </a:r>
            <a:r>
              <a:rPr lang="en-GB" altLang="en-US" b="1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0</a:t>
            </a:r>
            <a:r>
              <a:rPr lang="en-GB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tangent on the bow knuckle.</a:t>
            </a:r>
          </a:p>
          <a:p>
            <a:pPr>
              <a:buFontTx/>
              <a:buChar char="-"/>
            </a:pPr>
            <a:r>
              <a:rPr lang="en-GB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Measure vertically from the tangent to the water for h.</a:t>
            </a:r>
          </a:p>
          <a:p>
            <a:pPr>
              <a:buFontTx/>
              <a:buChar char="-"/>
            </a:pPr>
            <a:r>
              <a:rPr lang="en-GB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Measure horizontally from the tangent to the plumb line and </a:t>
            </a:r>
          </a:p>
          <a:p>
            <a:pPr marL="0" indent="0">
              <a:buNone/>
            </a:pPr>
            <a:r>
              <a:rPr lang="en-GB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SUBTRACT from BO for x.</a:t>
            </a:r>
          </a:p>
          <a:p>
            <a:pPr marL="0" indent="0">
              <a:buNone/>
            </a:pPr>
            <a:r>
              <a:rPr lang="en-GB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SO:</a:t>
            </a:r>
          </a:p>
          <a:p>
            <a:pPr>
              <a:buFontTx/>
              <a:buChar char="-"/>
            </a:pPr>
            <a:r>
              <a:rPr lang="en-GB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Can be difficult! Needs to be done from a dinghy.</a:t>
            </a:r>
          </a:p>
          <a:p>
            <a:pPr>
              <a:buFontTx/>
              <a:buChar char="-"/>
            </a:pPr>
            <a:r>
              <a:rPr lang="en-GB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Hang plumb line over stern excluding any hull fittings </a:t>
            </a:r>
          </a:p>
          <a:p>
            <a:pPr>
              <a:buFontTx/>
              <a:buChar char="-"/>
            </a:pPr>
            <a:r>
              <a:rPr lang="en-GB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Position a floating rule against the hull at the waterline.</a:t>
            </a:r>
          </a:p>
          <a:p>
            <a:pPr>
              <a:buFontTx/>
              <a:buChar char="-"/>
            </a:pPr>
            <a:r>
              <a:rPr lang="en-GB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Swing the rule against the plumb line.</a:t>
            </a:r>
          </a:p>
          <a:p>
            <a:pPr>
              <a:buFontTx/>
              <a:buChar char="-"/>
            </a:pPr>
            <a:r>
              <a:rPr lang="en-GB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Repeat to achieve consistency.</a:t>
            </a:r>
          </a:p>
          <a:p>
            <a:pPr marL="0" indent="0">
              <a:buNone/>
            </a:pPr>
            <a:r>
              <a:rPr lang="en-GB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y:</a:t>
            </a:r>
          </a:p>
          <a:p>
            <a:pPr>
              <a:buFontTx/>
              <a:buChar char="-"/>
            </a:pPr>
            <a:r>
              <a:rPr lang="en-GB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Measure vertically from the tip of the transom to the water.</a:t>
            </a:r>
            <a:endParaRPr lang="en-GB" altLang="en-US" sz="36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754FE7E-C9D3-4F91-8F67-9857F2E03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Overhang Measurement Summary</a:t>
            </a:r>
          </a:p>
        </p:txBody>
      </p:sp>
      <p:pic>
        <p:nvPicPr>
          <p:cNvPr id="5" name="Picture 4" descr="A picture containing sky, outdoor, plane&#10;&#10;Description generated with very high confidence">
            <a:extLst>
              <a:ext uri="{FF2B5EF4-FFF2-40B4-BE49-F238E27FC236}">
                <a16:creationId xmlns:a16="http://schemas.microsoft.com/office/drawing/2014/main" xmlns="" id="{FB38316F-39FA-46F9-9D2F-736E298564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62" t="22456" r="17914" b="10479"/>
          <a:stretch/>
        </p:blipFill>
        <p:spPr>
          <a:xfrm rot="5400000">
            <a:off x="5277010" y="3228047"/>
            <a:ext cx="3558531" cy="237626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C52D233-281E-4C1D-AC77-0E216978C594}"/>
              </a:ext>
            </a:extLst>
          </p:cNvPr>
          <p:cNvCxnSpPr/>
          <p:nvPr/>
        </p:nvCxnSpPr>
        <p:spPr>
          <a:xfrm>
            <a:off x="6948264" y="3100524"/>
            <a:ext cx="0" cy="20162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0531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Dinghy or well placed pontoon</a:t>
            </a:r>
          </a:p>
          <a:p>
            <a:r>
              <a:rPr lang="en-GB" dirty="0"/>
              <a:t>Floating (wooden) ruler</a:t>
            </a:r>
          </a:p>
          <a:p>
            <a:r>
              <a:rPr lang="en-GB" dirty="0"/>
              <a:t>Spirit level with 45 </a:t>
            </a:r>
            <a:r>
              <a:rPr lang="en-GB" dirty="0" err="1"/>
              <a:t>deg</a:t>
            </a:r>
            <a:r>
              <a:rPr lang="en-GB" dirty="0"/>
              <a:t> bevel</a:t>
            </a:r>
          </a:p>
          <a:p>
            <a:r>
              <a:rPr lang="en-GB" dirty="0"/>
              <a:t>2 plumb bobs</a:t>
            </a:r>
          </a:p>
          <a:p>
            <a:r>
              <a:rPr lang="en-GB" dirty="0"/>
              <a:t>Sundry string</a:t>
            </a:r>
          </a:p>
          <a:p>
            <a:r>
              <a:rPr lang="en-GB" dirty="0"/>
              <a:t>Tape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Overhangs Equipment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4896"/>
          <a:stretch/>
        </p:blipFill>
        <p:spPr bwMode="auto">
          <a:xfrm>
            <a:off x="5436095" y="2852936"/>
            <a:ext cx="351437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8592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68D2D53-1936-4607-8F98-57E953DBA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7124" y="1777344"/>
            <a:ext cx="3961616" cy="236451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24CDC070-63F7-4B91-8704-ED71A416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Bow Overhang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F760FF-2571-4FC6-B4F9-E88C17269FD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4441" y="4141854"/>
            <a:ext cx="3813595" cy="2455498"/>
          </a:xfrm>
          <a:prstGeom prst="rect">
            <a:avLst/>
          </a:prstGeom>
        </p:spPr>
      </p:pic>
      <p:pic>
        <p:nvPicPr>
          <p:cNvPr id="7" name="Picture 6" descr="A picture containing water, transport&#10;&#10;Description generated with high confidence">
            <a:extLst>
              <a:ext uri="{FF2B5EF4-FFF2-40B4-BE49-F238E27FC236}">
                <a16:creationId xmlns:a16="http://schemas.microsoft.com/office/drawing/2014/main" xmlns="" id="{D65A122E-029B-478A-A091-7912686A30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08920"/>
            <a:ext cx="2736304" cy="36484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955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A8FCB8B-4C3C-4F97-A1C8-43536B92E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1D21C57-5F56-4BB2-AB50-50554DED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Bow Overhang</a:t>
            </a:r>
            <a:br>
              <a:rPr lang="en-GB" dirty="0"/>
            </a:br>
            <a:r>
              <a:rPr lang="en-GB" dirty="0"/>
              <a:t>Classic Bows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94393E-4338-43A4-A408-3F206F3AA1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3015" y="1869486"/>
            <a:ext cx="3392792" cy="2063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1CEE22-C60B-4B58-AEC4-F3542316825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6113" y="1869486"/>
            <a:ext cx="3349695" cy="2014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9F6287-9904-42A2-A4F7-70471E9BFF7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3598" y="4096552"/>
            <a:ext cx="3532778" cy="2212768"/>
          </a:xfrm>
          <a:prstGeom prst="rect">
            <a:avLst/>
          </a:prstGeom>
        </p:spPr>
      </p:pic>
      <p:pic>
        <p:nvPicPr>
          <p:cNvPr id="8" name="Picture 7" descr="A picture containing music, outdoor, person&#10;&#10;Description generated with high confidence">
            <a:extLst>
              <a:ext uri="{FF2B5EF4-FFF2-40B4-BE49-F238E27FC236}">
                <a16:creationId xmlns:a16="http://schemas.microsoft.com/office/drawing/2014/main" xmlns="" id="{BFF30D3E-010A-4325-87C5-89ADD6C372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0" t="-1288" r="858" b="28888"/>
          <a:stretch/>
        </p:blipFill>
        <p:spPr>
          <a:xfrm rot="2845478">
            <a:off x="308179" y="4355500"/>
            <a:ext cx="2952104" cy="16460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590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D18E266-4EE2-4441-AE87-342E5A3DA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56645" y="3217290"/>
            <a:ext cx="4454891" cy="265998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74C472E9-6023-4A11-98E1-D72026A9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Bow Overhang </a:t>
            </a:r>
            <a:br>
              <a:rPr lang="en-GB" dirty="0"/>
            </a:br>
            <a:r>
              <a:rPr lang="en-GB" dirty="0"/>
              <a:t>Inverse Bow</a:t>
            </a:r>
          </a:p>
        </p:txBody>
      </p:sp>
      <p:pic>
        <p:nvPicPr>
          <p:cNvPr id="6" name="Picture 5" descr="A small boat in a large body of water&#10;&#10;Description generated with very high confidence">
            <a:extLst>
              <a:ext uri="{FF2B5EF4-FFF2-40B4-BE49-F238E27FC236}">
                <a16:creationId xmlns:a16="http://schemas.microsoft.com/office/drawing/2014/main" xmlns="" id="{BC91F940-EC08-44FD-A674-3C8DEC2DF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3284984"/>
            <a:ext cx="3897341" cy="2520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9031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Stern overhang can be difficult</a:t>
            </a:r>
          </a:p>
          <a:p>
            <a:r>
              <a:rPr lang="en-GB" dirty="0"/>
              <a:t>Ignore the </a:t>
            </a:r>
            <a:r>
              <a:rPr lang="en-GB" dirty="0" err="1"/>
              <a:t>skeg</a:t>
            </a:r>
            <a:endParaRPr lang="en-GB" dirty="0"/>
          </a:p>
          <a:p>
            <a:r>
              <a:rPr lang="en-GB" dirty="0"/>
              <a:t>If rudder is above waterline, measure SO on both sides</a:t>
            </a:r>
          </a:p>
          <a:p>
            <a:r>
              <a:rPr lang="en-GB" dirty="0"/>
              <a:t>In all cases y should be supplied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Stern Overhang</a:t>
            </a:r>
          </a:p>
        </p:txBody>
      </p:sp>
    </p:spTree>
    <p:extLst>
      <p:ext uri="{BB962C8B-B14F-4D97-AF65-F5344CB8AC3E}">
        <p14:creationId xmlns="" xmlns:p14="http://schemas.microsoft.com/office/powerpoint/2010/main" val="288857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Stern Overhang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326" r="46106"/>
          <a:stretch/>
        </p:blipFill>
        <p:spPr bwMode="auto">
          <a:xfrm>
            <a:off x="683568" y="2492896"/>
            <a:ext cx="3795342" cy="358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8750E1D-4C1D-48BE-B8C1-91D7B2D58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729218" cy="358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8638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9053447-F1D4-41DF-9ECA-B9C478BE3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456598"/>
            <a:ext cx="3483911" cy="406307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Try &amp; add CL reference mark when boat is out of water / lifted for weighing.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can double check SO by measuring along hull surface.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9606D14-219B-41F3-803B-B6867699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Twin Rudders or Fully Immersed Rudders</a:t>
            </a:r>
          </a:p>
        </p:txBody>
      </p:sp>
      <p:pic>
        <p:nvPicPr>
          <p:cNvPr id="5" name="Picture 4" descr="A picture containing building, sitting&#10;&#10;Description generated with high confidence">
            <a:extLst>
              <a:ext uri="{FF2B5EF4-FFF2-40B4-BE49-F238E27FC236}">
                <a16:creationId xmlns:a16="http://schemas.microsoft.com/office/drawing/2014/main" xmlns="" id="{09C4122A-728A-4A4E-9CA1-5245AF896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8217" y="2374671"/>
            <a:ext cx="2510579" cy="1882934"/>
          </a:xfrm>
          <a:prstGeom prst="rect">
            <a:avLst/>
          </a:prstGeom>
        </p:spPr>
      </p:pic>
      <p:pic>
        <p:nvPicPr>
          <p:cNvPr id="7" name="Picture 6" descr="A picture containing outdoor, person, man, holding&#10;&#10;Description generated with high confidence">
            <a:extLst>
              <a:ext uri="{FF2B5EF4-FFF2-40B4-BE49-F238E27FC236}">
                <a16:creationId xmlns:a16="http://schemas.microsoft.com/office/drawing/2014/main" xmlns="" id="{5D6D1129-F9A9-48D0-8AD6-BEBC64724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653136"/>
            <a:ext cx="2695848" cy="2021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120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Stern Overhang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045" t="10565" r="827" b="1761"/>
          <a:stretch/>
        </p:blipFill>
        <p:spPr bwMode="auto">
          <a:xfrm>
            <a:off x="755576" y="2492896"/>
            <a:ext cx="3782613" cy="40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large ship in a body of water&#10;&#10;Description generated with very high confidence">
            <a:extLst>
              <a:ext uri="{FF2B5EF4-FFF2-40B4-BE49-F238E27FC236}">
                <a16:creationId xmlns:a16="http://schemas.microsoft.com/office/drawing/2014/main" xmlns="" id="{8583C2FC-20DF-48C1-A2FE-B56FF9FB85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41" r="25469"/>
          <a:stretch/>
        </p:blipFill>
        <p:spPr>
          <a:xfrm>
            <a:off x="5004048" y="2469588"/>
            <a:ext cx="2737872" cy="408638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5F67AE5-20A4-4327-B3EC-0F8409A92425}"/>
              </a:ext>
            </a:extLst>
          </p:cNvPr>
          <p:cNvCxnSpPr>
            <a:cxnSpLocks/>
          </p:cNvCxnSpPr>
          <p:nvPr/>
        </p:nvCxnSpPr>
        <p:spPr>
          <a:xfrm>
            <a:off x="7196069" y="3861048"/>
            <a:ext cx="13914" cy="180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71E96D9-11D0-41BD-8203-BCE451BA45BD}"/>
              </a:ext>
            </a:extLst>
          </p:cNvPr>
          <p:cNvCxnSpPr/>
          <p:nvPr/>
        </p:nvCxnSpPr>
        <p:spPr>
          <a:xfrm flipV="1">
            <a:off x="6156176" y="4437112"/>
            <a:ext cx="144016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25247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507</TotalTime>
  <Words>328</Words>
  <Application>Microsoft Office PowerPoint</Application>
  <PresentationFormat>On-screen Show (4:3)</PresentationFormat>
  <Paragraphs>72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Overhangs</vt:lpstr>
      <vt:lpstr>Overhangs Equipment</vt:lpstr>
      <vt:lpstr>Bow Overhang</vt:lpstr>
      <vt:lpstr>Bow Overhang Classic Bows</vt:lpstr>
      <vt:lpstr>Bow Overhang  Inverse Bow</vt:lpstr>
      <vt:lpstr>Stern Overhang</vt:lpstr>
      <vt:lpstr>Stern Overhang</vt:lpstr>
      <vt:lpstr>Twin Rudders or Fully Immersed Rudders</vt:lpstr>
      <vt:lpstr>Stern Overhang</vt:lpstr>
      <vt:lpstr>IOR Sterns / Skegs</vt:lpstr>
      <vt:lpstr>Overhang Measurement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IRC Rating System</dc:title>
  <dc:creator>Jason</dc:creator>
  <cp:lastModifiedBy>Jason Smithwick, RORC Rating Office</cp:lastModifiedBy>
  <cp:revision>45</cp:revision>
  <dcterms:created xsi:type="dcterms:W3CDTF">2017-11-14T14:52:41Z</dcterms:created>
  <dcterms:modified xsi:type="dcterms:W3CDTF">2018-03-14T14:01:06Z</dcterms:modified>
</cp:coreProperties>
</file>